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Economica"/>
      <p:regular r:id="rId16"/>
      <p:bold r:id="rId17"/>
      <p:italic r:id="rId18"/>
      <p:boldItalic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6.xml"/><Relationship Id="rId22" Type="http://schemas.openxmlformats.org/officeDocument/2006/relationships/font" Target="fonts/OpenSans-italic.fntdata"/><Relationship Id="rId10" Type="http://schemas.openxmlformats.org/officeDocument/2006/relationships/slide" Target="slides/slide5.xml"/><Relationship Id="rId21" Type="http://schemas.openxmlformats.org/officeDocument/2006/relationships/font" Target="fonts/OpenSans-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Economica-bold.fntdata"/><Relationship Id="rId16" Type="http://schemas.openxmlformats.org/officeDocument/2006/relationships/font" Target="fonts/Economica-regular.fntdata"/><Relationship Id="rId5" Type="http://schemas.openxmlformats.org/officeDocument/2006/relationships/notesMaster" Target="notesMasters/notesMaster1.xml"/><Relationship Id="rId19" Type="http://schemas.openxmlformats.org/officeDocument/2006/relationships/font" Target="fonts/Economica-boldItalic.fntdata"/><Relationship Id="rId6" Type="http://schemas.openxmlformats.org/officeDocument/2006/relationships/slide" Target="slides/slide1.xml"/><Relationship Id="rId18" Type="http://schemas.openxmlformats.org/officeDocument/2006/relationships/font" Target="fonts/Economica-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780fb30aaf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780fb30aaf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77cc3500fd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77cc3500fd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77cc3500fd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7cc3500fd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77cc3500fd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7cc3500fd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77cc3500fd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7cc3500fd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780fa8710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780fa8710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77cc3500fd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77cc3500fd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77cc3500fd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77cc3500fd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780fa8710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780fa8710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9.png"/><Relationship Id="rId5"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hyperlink" Target="http://drive.google.com/file/d/1OFvDUQmZ8cRgwsj8c0cG1okDwfREOICl/view" TargetMode="External"/><Relationship Id="rId4" Type="http://schemas.openxmlformats.org/officeDocument/2006/relationships/image" Target="../media/image6.jpg"/><Relationship Id="rId11" Type="http://schemas.openxmlformats.org/officeDocument/2006/relationships/hyperlink" Target="http://drive.google.com/file/d/1knl_XhtWP0z_1GauTVMriFTWUNDktam0/view" TargetMode="External"/><Relationship Id="rId10" Type="http://schemas.openxmlformats.org/officeDocument/2006/relationships/image" Target="../media/image1.png"/><Relationship Id="rId12" Type="http://schemas.openxmlformats.org/officeDocument/2006/relationships/hyperlink" Target="http://drive.google.com/file/d/1oycRHwbY0Z0ZQgy8ovJuyApHB4tTD4FK/view" TargetMode="External"/><Relationship Id="rId9" Type="http://schemas.openxmlformats.org/officeDocument/2006/relationships/hyperlink" Target="http://drive.google.com/file/d/1_wb0-yrOmupg1oPT6gaeXfEdvuVQAmdQ/view" TargetMode="External"/><Relationship Id="rId5" Type="http://schemas.openxmlformats.org/officeDocument/2006/relationships/hyperlink" Target="http://drive.google.com/file/d/1O97kT9Cx5kmjbOUqhlFwZp0ipOwH0nlF/view" TargetMode="External"/><Relationship Id="rId6" Type="http://schemas.openxmlformats.org/officeDocument/2006/relationships/image" Target="../media/image3.jpg"/><Relationship Id="rId7" Type="http://schemas.openxmlformats.org/officeDocument/2006/relationships/hyperlink" Target="http://drive.google.com/file/d/1O96MKHWKz__k9x6Tp7zQqboLsAlkAO78/view" TargetMode="External"/><Relationship Id="rId8" Type="http://schemas.openxmlformats.org/officeDocument/2006/relationships/image" Target="../media/image1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drive.google.com/file/d/1O4W40hiurINk-At1SOoTqld_5sf6FimN/view" TargetMode="External"/><Relationship Id="rId4" Type="http://schemas.openxmlformats.org/officeDocument/2006/relationships/image" Target="../media/image8.jpg"/><Relationship Id="rId5" Type="http://schemas.openxmlformats.org/officeDocument/2006/relationships/hyperlink" Target="http://drive.google.com/file/d/106uZY_dGKQFnAyfD4PPwYJwUH3SvS1HP/view" TargetMode="External"/><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Knots, Bends &amp; Hitches</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By CPO2 Pinto</a:t>
            </a:r>
            <a:endParaRPr sz="2300"/>
          </a:p>
          <a:p>
            <a:pPr indent="0" lvl="0" marL="0" rtl="0" algn="ctr">
              <a:spcBef>
                <a:spcPts val="0"/>
              </a:spcBef>
              <a:spcAft>
                <a:spcPts val="0"/>
              </a:spcAft>
              <a:buNone/>
            </a:pPr>
            <a:r>
              <a:rPr lang="en" sz="1700"/>
              <a:t>EO M121.01; EO C421.01</a:t>
            </a:r>
            <a:endParaRPr sz="17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Thanks for Watching!</a:t>
            </a:r>
            <a:endParaRPr/>
          </a:p>
        </p:txBody>
      </p:sp>
      <p:sp>
        <p:nvSpPr>
          <p:cNvPr id="141" name="Google Shape;141;p22"/>
          <p:cNvSpPr txBox="1"/>
          <p:nvPr/>
        </p:nvSpPr>
        <p:spPr>
          <a:xfrm>
            <a:off x="830125" y="2779850"/>
            <a:ext cx="3495000" cy="51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lt2"/>
                </a:solidFill>
                <a:latin typeface="Economica"/>
                <a:ea typeface="Economica"/>
                <a:cs typeface="Economica"/>
                <a:sym typeface="Economica"/>
              </a:rPr>
              <a:t>Please direct any questions to CPO2 Pinto</a:t>
            </a:r>
            <a:endParaRPr sz="1600">
              <a:solidFill>
                <a:schemeClr val="lt2"/>
              </a:solidFill>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4"/>
          <p:cNvSpPr txBox="1"/>
          <p:nvPr>
            <p:ph type="title"/>
          </p:nvPr>
        </p:nvSpPr>
        <p:spPr>
          <a:xfrm>
            <a:off x="258450" y="2023350"/>
            <a:ext cx="4045200" cy="944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Overview</a:t>
            </a:r>
            <a:endParaRPr/>
          </a:p>
        </p:txBody>
      </p:sp>
      <p:sp>
        <p:nvSpPr>
          <p:cNvPr id="69" name="Google Shape;69;p14"/>
          <p:cNvSpPr txBox="1"/>
          <p:nvPr>
            <p:ph idx="2" type="body"/>
          </p:nvPr>
        </p:nvSpPr>
        <p:spPr>
          <a:xfrm>
            <a:off x="4953600" y="648000"/>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Reef knot</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Figure Eight knot</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Bowline</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Portuguese</a:t>
            </a:r>
            <a:r>
              <a:rPr lang="en">
                <a:latin typeface="Times New Roman"/>
                <a:ea typeface="Times New Roman"/>
                <a:cs typeface="Times New Roman"/>
                <a:sym typeface="Times New Roman"/>
              </a:rPr>
              <a:t> Sennit (Flat and Twisted)</a:t>
            </a:r>
            <a:endParaRPr>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lt2"/>
                </a:solidFill>
              </a:rPr>
              <a:t>Reef Knot</a:t>
            </a:r>
            <a:endParaRPr>
              <a:solidFill>
                <a:schemeClr val="lt2"/>
              </a:solidFill>
            </a:endParaRPr>
          </a:p>
        </p:txBody>
      </p:sp>
      <p:sp>
        <p:nvSpPr>
          <p:cNvPr id="75" name="Google Shape;75;p15"/>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chemeClr val="lt2"/>
              </a:buClr>
              <a:buSzPts val="1500"/>
              <a:buFont typeface="Times New Roman"/>
              <a:buChar char="➔"/>
            </a:pPr>
            <a:r>
              <a:rPr lang="en" sz="1500">
                <a:latin typeface="Times New Roman"/>
                <a:ea typeface="Times New Roman"/>
                <a:cs typeface="Times New Roman"/>
                <a:sym typeface="Times New Roman"/>
              </a:rPr>
              <a:t>Used to tie two lines of equal diameter together</a:t>
            </a:r>
            <a:endParaRPr sz="1500">
              <a:latin typeface="Times New Roman"/>
              <a:ea typeface="Times New Roman"/>
              <a:cs typeface="Times New Roman"/>
              <a:sym typeface="Times New Roman"/>
            </a:endParaRPr>
          </a:p>
          <a:p>
            <a:pPr indent="-323850" lvl="0" marL="457200" rtl="0" algn="l">
              <a:spcBef>
                <a:spcPts val="0"/>
              </a:spcBef>
              <a:spcAft>
                <a:spcPts val="0"/>
              </a:spcAft>
              <a:buClr>
                <a:schemeClr val="lt2"/>
              </a:buClr>
              <a:buSzPts val="1500"/>
              <a:buFont typeface="Times New Roman"/>
              <a:buChar char="➔"/>
            </a:pPr>
            <a:r>
              <a:rPr lang="en" sz="1500">
                <a:latin typeface="Times New Roman"/>
                <a:ea typeface="Times New Roman"/>
                <a:cs typeface="Times New Roman"/>
                <a:sym typeface="Times New Roman"/>
              </a:rPr>
              <a:t>Used to tie off the two ends of a line around an object</a:t>
            </a:r>
            <a:endParaRPr sz="1500">
              <a:latin typeface="Times New Roman"/>
              <a:ea typeface="Times New Roman"/>
              <a:cs typeface="Times New Roman"/>
              <a:sym typeface="Times New Roman"/>
            </a:endParaRPr>
          </a:p>
        </p:txBody>
      </p:sp>
      <p:sp>
        <p:nvSpPr>
          <p:cNvPr id="76" name="Google Shape;76;p15"/>
          <p:cNvSpPr txBox="1"/>
          <p:nvPr>
            <p:ph idx="2" type="body"/>
          </p:nvPr>
        </p:nvSpPr>
        <p:spPr>
          <a:xfrm>
            <a:off x="4832400" y="1147225"/>
            <a:ext cx="3999900" cy="3354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500">
                <a:solidFill>
                  <a:schemeClr val="lt2"/>
                </a:solidFill>
                <a:latin typeface="Times New Roman"/>
                <a:ea typeface="Times New Roman"/>
                <a:cs typeface="Times New Roman"/>
                <a:sym typeface="Times New Roman"/>
              </a:rPr>
              <a:t>The knot is made using the following method:</a:t>
            </a:r>
            <a:endParaRPr sz="1500">
              <a:solidFill>
                <a:schemeClr val="lt2"/>
              </a:solidFill>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1.</a:t>
            </a:r>
            <a:r>
              <a:rPr lang="en" sz="1200">
                <a:latin typeface="Times New Roman"/>
                <a:ea typeface="Times New Roman"/>
                <a:cs typeface="Times New Roman"/>
                <a:sym typeface="Times New Roman"/>
              </a:rPr>
              <a:t> Put the left hand working end of the line on top of the right hand working end.</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2. </a:t>
            </a:r>
            <a:r>
              <a:rPr lang="en" sz="1200">
                <a:latin typeface="Times New Roman"/>
                <a:ea typeface="Times New Roman"/>
                <a:cs typeface="Times New Roman"/>
                <a:sym typeface="Times New Roman"/>
              </a:rPr>
              <a:t>Bring the left hand working end of the line under the right hand working end.</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3.</a:t>
            </a:r>
            <a:r>
              <a:rPr lang="en" sz="1200">
                <a:latin typeface="Times New Roman"/>
                <a:ea typeface="Times New Roman"/>
                <a:cs typeface="Times New Roman"/>
                <a:sym typeface="Times New Roman"/>
              </a:rPr>
              <a:t> Put the working end that is now on the right on top of the working end that is now on the left.</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4. </a:t>
            </a:r>
            <a:r>
              <a:rPr lang="en" sz="1200">
                <a:latin typeface="Times New Roman"/>
                <a:ea typeface="Times New Roman"/>
                <a:cs typeface="Times New Roman"/>
                <a:sym typeface="Times New Roman"/>
              </a:rPr>
              <a:t>Bring the working end that is on top over and then under the other working end so that the working end in the left hand comes out of the same space through which it entered the knot.</a:t>
            </a:r>
            <a:endParaRPr sz="1200">
              <a:latin typeface="Times New Roman"/>
              <a:ea typeface="Times New Roman"/>
              <a:cs typeface="Times New Roman"/>
              <a:sym typeface="Times New Roman"/>
            </a:endParaRPr>
          </a:p>
          <a:p>
            <a:pPr indent="0" lvl="0" marL="0" rtl="0" algn="l">
              <a:spcBef>
                <a:spcPts val="1200"/>
              </a:spcBef>
              <a:spcAft>
                <a:spcPts val="0"/>
              </a:spcAft>
              <a:buNone/>
            </a:pPr>
            <a:r>
              <a:t/>
            </a:r>
            <a:endParaRPr sz="1500">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t/>
            </a:r>
            <a:endParaRPr sz="1500">
              <a:latin typeface="Times New Roman"/>
              <a:ea typeface="Times New Roman"/>
              <a:cs typeface="Times New Roman"/>
              <a:sym typeface="Times New Roman"/>
            </a:endParaRPr>
          </a:p>
          <a:p>
            <a:pPr indent="0" lvl="0" marL="0" rtl="0" algn="l">
              <a:spcBef>
                <a:spcPts val="1200"/>
              </a:spcBef>
              <a:spcAft>
                <a:spcPts val="1600"/>
              </a:spcAft>
              <a:buNone/>
            </a:pPr>
            <a:r>
              <a:t/>
            </a:r>
            <a:endParaRPr/>
          </a:p>
        </p:txBody>
      </p:sp>
      <p:pic>
        <p:nvPicPr>
          <p:cNvPr id="77" name="Google Shape;77;p15"/>
          <p:cNvPicPr preferRelativeResize="0"/>
          <p:nvPr/>
        </p:nvPicPr>
        <p:blipFill>
          <a:blip r:embed="rId3">
            <a:alphaModFix/>
          </a:blip>
          <a:stretch>
            <a:fillRect/>
          </a:stretch>
        </p:blipFill>
        <p:spPr>
          <a:xfrm>
            <a:off x="863850" y="2855188"/>
            <a:ext cx="2895600" cy="1724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lt2"/>
                </a:solidFill>
              </a:rPr>
              <a:t>Figure Eight Knot</a:t>
            </a:r>
            <a:endParaRPr>
              <a:solidFill>
                <a:schemeClr val="lt2"/>
              </a:solidFill>
            </a:endParaRPr>
          </a:p>
        </p:txBody>
      </p:sp>
      <p:sp>
        <p:nvSpPr>
          <p:cNvPr id="83" name="Google Shape;83;p16"/>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chemeClr val="lt2"/>
              </a:buClr>
              <a:buSzPts val="1500"/>
              <a:buFont typeface="Times New Roman"/>
              <a:buChar char="➔"/>
            </a:pPr>
            <a:r>
              <a:rPr lang="en" sz="1500">
                <a:latin typeface="Times New Roman"/>
                <a:ea typeface="Times New Roman"/>
                <a:cs typeface="Times New Roman"/>
                <a:sym typeface="Times New Roman"/>
              </a:rPr>
              <a:t>Stopper knot</a:t>
            </a:r>
            <a:endParaRPr sz="1500">
              <a:latin typeface="Times New Roman"/>
              <a:ea typeface="Times New Roman"/>
              <a:cs typeface="Times New Roman"/>
              <a:sym typeface="Times New Roman"/>
            </a:endParaRPr>
          </a:p>
          <a:p>
            <a:pPr indent="-323850" lvl="0" marL="457200" rtl="0" algn="l">
              <a:spcBef>
                <a:spcPts val="0"/>
              </a:spcBef>
              <a:spcAft>
                <a:spcPts val="0"/>
              </a:spcAft>
              <a:buClr>
                <a:schemeClr val="lt2"/>
              </a:buClr>
              <a:buSzPts val="1500"/>
              <a:buFont typeface="Times New Roman"/>
              <a:buChar char="➔"/>
            </a:pPr>
            <a:r>
              <a:rPr lang="en" sz="1500">
                <a:latin typeface="Times New Roman"/>
                <a:ea typeface="Times New Roman"/>
                <a:cs typeface="Times New Roman"/>
                <a:sym typeface="Times New Roman"/>
              </a:rPr>
              <a:t>Used to tie off the end of a line</a:t>
            </a:r>
            <a:endParaRPr sz="1500">
              <a:latin typeface="Times New Roman"/>
              <a:ea typeface="Times New Roman"/>
              <a:cs typeface="Times New Roman"/>
              <a:sym typeface="Times New Roman"/>
            </a:endParaRPr>
          </a:p>
          <a:p>
            <a:pPr indent="-323850" lvl="0" marL="457200" rtl="0" algn="l">
              <a:spcBef>
                <a:spcPts val="0"/>
              </a:spcBef>
              <a:spcAft>
                <a:spcPts val="0"/>
              </a:spcAft>
              <a:buClr>
                <a:schemeClr val="lt2"/>
              </a:buClr>
              <a:buSzPts val="1500"/>
              <a:buFont typeface="Times New Roman"/>
              <a:buChar char="➔"/>
            </a:pPr>
            <a:r>
              <a:rPr lang="en" sz="1500">
                <a:latin typeface="Times New Roman"/>
                <a:ea typeface="Times New Roman"/>
                <a:cs typeface="Times New Roman"/>
                <a:sym typeface="Times New Roman"/>
              </a:rPr>
              <a:t>Prevents the ends of the sheets of sails from pulling through blocks, eyebolts or fairleads</a:t>
            </a:r>
            <a:endParaRPr sz="1500">
              <a:latin typeface="Times New Roman"/>
              <a:ea typeface="Times New Roman"/>
              <a:cs typeface="Times New Roman"/>
              <a:sym typeface="Times New Roman"/>
            </a:endParaRPr>
          </a:p>
        </p:txBody>
      </p:sp>
      <p:sp>
        <p:nvSpPr>
          <p:cNvPr id="84" name="Google Shape;84;p16"/>
          <p:cNvSpPr txBox="1"/>
          <p:nvPr>
            <p:ph idx="2" type="body"/>
          </p:nvPr>
        </p:nvSpPr>
        <p:spPr>
          <a:xfrm>
            <a:off x="4832400" y="1147225"/>
            <a:ext cx="3999900" cy="3354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500">
                <a:solidFill>
                  <a:schemeClr val="lt2"/>
                </a:solidFill>
                <a:latin typeface="Times New Roman"/>
                <a:ea typeface="Times New Roman"/>
                <a:cs typeface="Times New Roman"/>
                <a:sym typeface="Times New Roman"/>
              </a:rPr>
              <a:t>The knot is made using the following method:</a:t>
            </a:r>
            <a:endParaRPr sz="1500">
              <a:solidFill>
                <a:schemeClr val="lt2"/>
              </a:solidFill>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1.</a:t>
            </a:r>
            <a:r>
              <a:rPr lang="en" sz="1200">
                <a:latin typeface="Times New Roman"/>
                <a:ea typeface="Times New Roman"/>
                <a:cs typeface="Times New Roman"/>
                <a:sym typeface="Times New Roman"/>
              </a:rPr>
              <a:t> Hold the standing end in one hand, and make a crossing turn with the working end passing under the standing part of the rope.</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2. </a:t>
            </a:r>
            <a:r>
              <a:rPr lang="en" sz="1200">
                <a:latin typeface="Times New Roman"/>
                <a:ea typeface="Times New Roman"/>
                <a:cs typeface="Times New Roman"/>
                <a:sym typeface="Times New Roman"/>
              </a:rPr>
              <a:t>Bring the working end over the standing part.</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3. </a:t>
            </a:r>
            <a:r>
              <a:rPr lang="en" sz="1200">
                <a:latin typeface="Times New Roman"/>
                <a:ea typeface="Times New Roman"/>
                <a:cs typeface="Times New Roman"/>
                <a:sym typeface="Times New Roman"/>
              </a:rPr>
              <a:t>Tuck the working end up through the loop from behind, forming a figure eight.</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4. </a:t>
            </a:r>
            <a:r>
              <a:rPr lang="en" sz="1200">
                <a:latin typeface="Times New Roman"/>
                <a:ea typeface="Times New Roman"/>
                <a:cs typeface="Times New Roman"/>
                <a:sym typeface="Times New Roman"/>
              </a:rPr>
              <a:t>Pull tight on the working part.</a:t>
            </a:r>
            <a:endParaRPr sz="1200">
              <a:latin typeface="Times New Roman"/>
              <a:ea typeface="Times New Roman"/>
              <a:cs typeface="Times New Roman"/>
              <a:sym typeface="Times New Roman"/>
            </a:endParaRPr>
          </a:p>
          <a:p>
            <a:pPr indent="0" lvl="0" marL="0" rtl="0" algn="l">
              <a:spcBef>
                <a:spcPts val="1200"/>
              </a:spcBef>
              <a:spcAft>
                <a:spcPts val="1600"/>
              </a:spcAft>
              <a:buNone/>
            </a:pPr>
            <a:r>
              <a:t/>
            </a:r>
            <a:endParaRPr/>
          </a:p>
        </p:txBody>
      </p:sp>
      <p:pic>
        <p:nvPicPr>
          <p:cNvPr id="85" name="Google Shape;85;p16"/>
          <p:cNvPicPr preferRelativeResize="0"/>
          <p:nvPr/>
        </p:nvPicPr>
        <p:blipFill>
          <a:blip r:embed="rId3">
            <a:alphaModFix/>
          </a:blip>
          <a:stretch>
            <a:fillRect/>
          </a:stretch>
        </p:blipFill>
        <p:spPr>
          <a:xfrm>
            <a:off x="703850" y="2894363"/>
            <a:ext cx="3286125" cy="1838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lt2"/>
                </a:solidFill>
              </a:rPr>
              <a:t>Bowline</a:t>
            </a:r>
            <a:endParaRPr>
              <a:solidFill>
                <a:schemeClr val="lt2"/>
              </a:solidFill>
            </a:endParaRPr>
          </a:p>
        </p:txBody>
      </p:sp>
      <p:sp>
        <p:nvSpPr>
          <p:cNvPr id="91" name="Google Shape;91;p17"/>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chemeClr val="lt2"/>
              </a:buClr>
              <a:buSzPts val="1500"/>
              <a:buFont typeface="Times New Roman"/>
              <a:buChar char="➔"/>
            </a:pPr>
            <a:r>
              <a:rPr lang="en" sz="1500">
                <a:latin typeface="Times New Roman"/>
                <a:ea typeface="Times New Roman"/>
                <a:cs typeface="Times New Roman"/>
                <a:sym typeface="Times New Roman"/>
              </a:rPr>
              <a:t>Creates a temporary eye in a line</a:t>
            </a:r>
            <a:endParaRPr sz="1500">
              <a:latin typeface="Times New Roman"/>
              <a:ea typeface="Times New Roman"/>
              <a:cs typeface="Times New Roman"/>
              <a:sym typeface="Times New Roman"/>
            </a:endParaRPr>
          </a:p>
          <a:p>
            <a:pPr indent="-323850" lvl="0" marL="457200" rtl="0" algn="l">
              <a:spcBef>
                <a:spcPts val="0"/>
              </a:spcBef>
              <a:spcAft>
                <a:spcPts val="0"/>
              </a:spcAft>
              <a:buClr>
                <a:schemeClr val="lt2"/>
              </a:buClr>
              <a:buSzPts val="1500"/>
              <a:buFont typeface="Times New Roman"/>
              <a:buChar char="➔"/>
            </a:pPr>
            <a:r>
              <a:rPr lang="en" sz="1500">
                <a:latin typeface="Times New Roman"/>
                <a:ea typeface="Times New Roman"/>
                <a:cs typeface="Times New Roman"/>
                <a:sym typeface="Times New Roman"/>
              </a:rPr>
              <a:t>U</a:t>
            </a:r>
            <a:r>
              <a:rPr lang="en" sz="1500">
                <a:latin typeface="Times New Roman"/>
                <a:ea typeface="Times New Roman"/>
                <a:cs typeface="Times New Roman"/>
                <a:sym typeface="Times New Roman"/>
              </a:rPr>
              <a:t>sed as a lifeline around a person’s waist</a:t>
            </a:r>
            <a:endParaRPr sz="1500">
              <a:latin typeface="Times New Roman"/>
              <a:ea typeface="Times New Roman"/>
              <a:cs typeface="Times New Roman"/>
              <a:sym typeface="Times New Roman"/>
            </a:endParaRPr>
          </a:p>
          <a:p>
            <a:pPr indent="0" lvl="0" marL="457200" rtl="0" algn="l">
              <a:spcBef>
                <a:spcPts val="1600"/>
              </a:spcBef>
              <a:spcAft>
                <a:spcPts val="0"/>
              </a:spcAft>
              <a:buNone/>
            </a:pPr>
            <a:r>
              <a:t/>
            </a:r>
            <a:endParaRPr sz="1500">
              <a:latin typeface="Times New Roman"/>
              <a:ea typeface="Times New Roman"/>
              <a:cs typeface="Times New Roman"/>
              <a:sym typeface="Times New Roman"/>
            </a:endParaRPr>
          </a:p>
          <a:p>
            <a:pPr indent="0" lvl="0" marL="457200" rtl="0" algn="l">
              <a:spcBef>
                <a:spcPts val="1600"/>
              </a:spcBef>
              <a:spcAft>
                <a:spcPts val="1600"/>
              </a:spcAft>
              <a:buNone/>
            </a:pPr>
            <a:r>
              <a:t/>
            </a:r>
            <a:endParaRPr sz="1500">
              <a:latin typeface="Times New Roman"/>
              <a:ea typeface="Times New Roman"/>
              <a:cs typeface="Times New Roman"/>
              <a:sym typeface="Times New Roman"/>
            </a:endParaRPr>
          </a:p>
        </p:txBody>
      </p:sp>
      <p:sp>
        <p:nvSpPr>
          <p:cNvPr id="92" name="Google Shape;92;p17"/>
          <p:cNvSpPr txBox="1"/>
          <p:nvPr>
            <p:ph idx="2" type="body"/>
          </p:nvPr>
        </p:nvSpPr>
        <p:spPr>
          <a:xfrm>
            <a:off x="4832400" y="1147225"/>
            <a:ext cx="3999900" cy="3354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500">
                <a:solidFill>
                  <a:schemeClr val="lt2"/>
                </a:solidFill>
                <a:latin typeface="Times New Roman"/>
                <a:ea typeface="Times New Roman"/>
                <a:cs typeface="Times New Roman"/>
                <a:sym typeface="Times New Roman"/>
              </a:rPr>
              <a:t>The knot is made using the following method:</a:t>
            </a:r>
            <a:endParaRPr sz="1500">
              <a:solidFill>
                <a:schemeClr val="lt2"/>
              </a:solidFill>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1.</a:t>
            </a:r>
            <a:r>
              <a:rPr lang="en" sz="1200">
                <a:latin typeface="Times New Roman"/>
                <a:ea typeface="Times New Roman"/>
                <a:cs typeface="Times New Roman"/>
                <a:sym typeface="Times New Roman"/>
              </a:rPr>
              <a:t> With the standing end in one hand, form a small bight with the working end of the line, and lay it over top of the standing end of the line.</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2.</a:t>
            </a:r>
            <a:r>
              <a:rPr lang="en" sz="1200">
                <a:latin typeface="Times New Roman"/>
                <a:ea typeface="Times New Roman"/>
                <a:cs typeface="Times New Roman"/>
                <a:sym typeface="Times New Roman"/>
              </a:rPr>
              <a:t> Bring the working end of the line up to form a loop at the bottom, and make the resulting loop the required size.</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3.</a:t>
            </a:r>
            <a:r>
              <a:rPr lang="en" sz="1200">
                <a:latin typeface="Times New Roman"/>
                <a:ea typeface="Times New Roman"/>
                <a:cs typeface="Times New Roman"/>
                <a:sym typeface="Times New Roman"/>
              </a:rPr>
              <a:t> Bring the working end up through the bight and around the standing end.</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4. </a:t>
            </a:r>
            <a:r>
              <a:rPr lang="en" sz="1200">
                <a:latin typeface="Times New Roman"/>
                <a:ea typeface="Times New Roman"/>
                <a:cs typeface="Times New Roman"/>
                <a:sym typeface="Times New Roman"/>
              </a:rPr>
              <a:t>Bring the working end down through the bight.</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lt2"/>
                </a:solidFill>
                <a:latin typeface="Times New Roman"/>
                <a:ea typeface="Times New Roman"/>
                <a:cs typeface="Times New Roman"/>
                <a:sym typeface="Times New Roman"/>
              </a:rPr>
              <a:t>5. </a:t>
            </a:r>
            <a:r>
              <a:rPr lang="en" sz="1200">
                <a:latin typeface="Times New Roman"/>
                <a:ea typeface="Times New Roman"/>
                <a:cs typeface="Times New Roman"/>
                <a:sym typeface="Times New Roman"/>
              </a:rPr>
              <a:t>Hold the two sides of the loop and the working end in one hand, while the other hand holds the standing end of the line, and pull in opposite directions.</a:t>
            </a:r>
            <a:endParaRPr sz="1700">
              <a:latin typeface="Times New Roman"/>
              <a:ea typeface="Times New Roman"/>
              <a:cs typeface="Times New Roman"/>
              <a:sym typeface="Times New Roman"/>
            </a:endParaRPr>
          </a:p>
          <a:p>
            <a:pPr indent="0" lvl="0" marL="0" rtl="0" algn="l">
              <a:spcBef>
                <a:spcPts val="1200"/>
              </a:spcBef>
              <a:spcAft>
                <a:spcPts val="0"/>
              </a:spcAft>
              <a:buNone/>
            </a:pPr>
            <a:r>
              <a:t/>
            </a:r>
            <a:endParaRPr sz="1500">
              <a:latin typeface="Times New Roman"/>
              <a:ea typeface="Times New Roman"/>
              <a:cs typeface="Times New Roman"/>
              <a:sym typeface="Times New Roman"/>
            </a:endParaRPr>
          </a:p>
          <a:p>
            <a:pPr indent="0" lvl="0" marL="0" rtl="0" algn="l">
              <a:spcBef>
                <a:spcPts val="1200"/>
              </a:spcBef>
              <a:spcAft>
                <a:spcPts val="1600"/>
              </a:spcAft>
              <a:buNone/>
            </a:pPr>
            <a:r>
              <a:t/>
            </a:r>
            <a:endParaRPr/>
          </a:p>
        </p:txBody>
      </p:sp>
      <p:pic>
        <p:nvPicPr>
          <p:cNvPr id="93" name="Google Shape;93;p17"/>
          <p:cNvPicPr preferRelativeResize="0"/>
          <p:nvPr/>
        </p:nvPicPr>
        <p:blipFill>
          <a:blip r:embed="rId3">
            <a:alphaModFix/>
          </a:blip>
          <a:stretch>
            <a:fillRect/>
          </a:stretch>
        </p:blipFill>
        <p:spPr>
          <a:xfrm>
            <a:off x="1116250" y="1966900"/>
            <a:ext cx="2390775" cy="1209675"/>
          </a:xfrm>
          <a:prstGeom prst="rect">
            <a:avLst/>
          </a:prstGeom>
          <a:noFill/>
          <a:ln>
            <a:noFill/>
          </a:ln>
        </p:spPr>
      </p:pic>
      <p:pic>
        <p:nvPicPr>
          <p:cNvPr id="94" name="Google Shape;94;p17"/>
          <p:cNvPicPr preferRelativeResize="0"/>
          <p:nvPr/>
        </p:nvPicPr>
        <p:blipFill>
          <a:blip r:embed="rId4">
            <a:alphaModFix/>
          </a:blip>
          <a:stretch>
            <a:fillRect/>
          </a:stretch>
        </p:blipFill>
        <p:spPr>
          <a:xfrm>
            <a:off x="1214750" y="3176575"/>
            <a:ext cx="2193800" cy="1209675"/>
          </a:xfrm>
          <a:prstGeom prst="rect">
            <a:avLst/>
          </a:prstGeom>
          <a:noFill/>
          <a:ln>
            <a:noFill/>
          </a:ln>
        </p:spPr>
      </p:pic>
      <p:sp>
        <p:nvSpPr>
          <p:cNvPr id="95" name="Google Shape;95;p17"/>
          <p:cNvSpPr txBox="1"/>
          <p:nvPr/>
        </p:nvSpPr>
        <p:spPr>
          <a:xfrm>
            <a:off x="1580450" y="2571750"/>
            <a:ext cx="352800" cy="45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Open Sans"/>
                <a:ea typeface="Open Sans"/>
                <a:cs typeface="Open Sans"/>
                <a:sym typeface="Open Sans"/>
              </a:rPr>
              <a:t>1</a:t>
            </a:r>
            <a:endParaRPr>
              <a:latin typeface="Open Sans"/>
              <a:ea typeface="Open Sans"/>
              <a:cs typeface="Open Sans"/>
              <a:sym typeface="Open Sans"/>
            </a:endParaRPr>
          </a:p>
        </p:txBody>
      </p:sp>
      <p:sp>
        <p:nvSpPr>
          <p:cNvPr id="96" name="Google Shape;96;p17"/>
          <p:cNvSpPr txBox="1"/>
          <p:nvPr/>
        </p:nvSpPr>
        <p:spPr>
          <a:xfrm>
            <a:off x="2793975" y="2610600"/>
            <a:ext cx="289200" cy="38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Open Sans"/>
                <a:ea typeface="Open Sans"/>
                <a:cs typeface="Open Sans"/>
                <a:sym typeface="Open Sans"/>
              </a:rPr>
              <a:t>2</a:t>
            </a:r>
            <a:endParaRPr>
              <a:latin typeface="Open Sans"/>
              <a:ea typeface="Open Sans"/>
              <a:cs typeface="Open Sans"/>
              <a:sym typeface="Open Sans"/>
            </a:endParaRPr>
          </a:p>
        </p:txBody>
      </p:sp>
      <p:sp>
        <p:nvSpPr>
          <p:cNvPr id="97" name="Google Shape;97;p17"/>
          <p:cNvSpPr txBox="1"/>
          <p:nvPr/>
        </p:nvSpPr>
        <p:spPr>
          <a:xfrm>
            <a:off x="1763875" y="3824100"/>
            <a:ext cx="246900" cy="31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Open Sans"/>
                <a:ea typeface="Open Sans"/>
                <a:cs typeface="Open Sans"/>
                <a:sym typeface="Open Sans"/>
              </a:rPr>
              <a:t>3</a:t>
            </a:r>
            <a:endParaRPr>
              <a:latin typeface="Open Sans"/>
              <a:ea typeface="Open Sans"/>
              <a:cs typeface="Open Sans"/>
              <a:sym typeface="Open Sans"/>
            </a:endParaRPr>
          </a:p>
        </p:txBody>
      </p:sp>
      <p:sp>
        <p:nvSpPr>
          <p:cNvPr id="98" name="Google Shape;98;p17"/>
          <p:cNvSpPr txBox="1"/>
          <p:nvPr/>
        </p:nvSpPr>
        <p:spPr>
          <a:xfrm>
            <a:off x="2921000" y="3824100"/>
            <a:ext cx="246900" cy="38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Open Sans"/>
                <a:ea typeface="Open Sans"/>
                <a:cs typeface="Open Sans"/>
                <a:sym typeface="Open Sans"/>
              </a:rPr>
              <a:t>4</a:t>
            </a:r>
            <a:endParaRPr>
              <a:latin typeface="Open Sans"/>
              <a:ea typeface="Open Sans"/>
              <a:cs typeface="Open Sans"/>
              <a:sym typeface="Open Sans"/>
            </a:endParaRPr>
          </a:p>
        </p:txBody>
      </p:sp>
      <p:pic>
        <p:nvPicPr>
          <p:cNvPr id="99" name="Google Shape;99;p17"/>
          <p:cNvPicPr preferRelativeResize="0"/>
          <p:nvPr/>
        </p:nvPicPr>
        <p:blipFill>
          <a:blip r:embed="rId5">
            <a:alphaModFix/>
          </a:blip>
          <a:stretch>
            <a:fillRect/>
          </a:stretch>
        </p:blipFill>
        <p:spPr>
          <a:xfrm>
            <a:off x="1054025" y="4386250"/>
            <a:ext cx="2515225" cy="422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pic>
        <p:nvPicPr>
          <p:cNvPr id="104" name="Google Shape;104;p18" title="reef">
            <a:hlinkClick r:id="rId3"/>
          </p:cNvPr>
          <p:cNvPicPr preferRelativeResize="0"/>
          <p:nvPr/>
        </p:nvPicPr>
        <p:blipFill>
          <a:blip r:embed="rId4">
            <a:alphaModFix/>
          </a:blip>
          <a:stretch>
            <a:fillRect/>
          </a:stretch>
        </p:blipFill>
        <p:spPr>
          <a:xfrm>
            <a:off x="319500" y="304800"/>
            <a:ext cx="2733326" cy="3914125"/>
          </a:xfrm>
          <a:prstGeom prst="rect">
            <a:avLst/>
          </a:prstGeom>
          <a:noFill/>
          <a:ln>
            <a:noFill/>
          </a:ln>
        </p:spPr>
      </p:pic>
      <p:pic>
        <p:nvPicPr>
          <p:cNvPr id="105" name="Google Shape;105;p18" title="figure eight">
            <a:hlinkClick r:id="rId5"/>
          </p:cNvPr>
          <p:cNvPicPr preferRelativeResize="0"/>
          <p:nvPr/>
        </p:nvPicPr>
        <p:blipFill>
          <a:blip r:embed="rId6">
            <a:alphaModFix/>
          </a:blip>
          <a:stretch>
            <a:fillRect/>
          </a:stretch>
        </p:blipFill>
        <p:spPr>
          <a:xfrm>
            <a:off x="3146775" y="304800"/>
            <a:ext cx="2734056" cy="3913631"/>
          </a:xfrm>
          <a:prstGeom prst="rect">
            <a:avLst/>
          </a:prstGeom>
          <a:noFill/>
          <a:ln>
            <a:noFill/>
          </a:ln>
        </p:spPr>
      </p:pic>
      <p:pic>
        <p:nvPicPr>
          <p:cNvPr id="106" name="Google Shape;106;p18" title="bowline">
            <a:hlinkClick r:id="rId7"/>
          </p:cNvPr>
          <p:cNvPicPr preferRelativeResize="0"/>
          <p:nvPr/>
        </p:nvPicPr>
        <p:blipFill>
          <a:blip r:embed="rId8">
            <a:alphaModFix/>
          </a:blip>
          <a:stretch>
            <a:fillRect/>
          </a:stretch>
        </p:blipFill>
        <p:spPr>
          <a:xfrm>
            <a:off x="5974766" y="305050"/>
            <a:ext cx="2734056" cy="3913631"/>
          </a:xfrm>
          <a:prstGeom prst="rect">
            <a:avLst/>
          </a:prstGeom>
          <a:noFill/>
          <a:ln>
            <a:noFill/>
          </a:ln>
        </p:spPr>
      </p:pic>
      <p:sp>
        <p:nvSpPr>
          <p:cNvPr id="107" name="Google Shape;107;p18"/>
          <p:cNvSpPr txBox="1"/>
          <p:nvPr/>
        </p:nvSpPr>
        <p:spPr>
          <a:xfrm>
            <a:off x="319513" y="4218925"/>
            <a:ext cx="2733300" cy="324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000">
                <a:solidFill>
                  <a:schemeClr val="accent1"/>
                </a:solidFill>
                <a:latin typeface="Economica"/>
                <a:ea typeface="Economica"/>
                <a:cs typeface="Economica"/>
                <a:sym typeface="Economica"/>
              </a:rPr>
              <a:t>Reef Knot</a:t>
            </a:r>
            <a:endParaRPr sz="3000">
              <a:solidFill>
                <a:schemeClr val="accent1"/>
              </a:solidFill>
              <a:latin typeface="Economica"/>
              <a:ea typeface="Economica"/>
              <a:cs typeface="Economica"/>
              <a:sym typeface="Economica"/>
            </a:endParaRPr>
          </a:p>
        </p:txBody>
      </p:sp>
      <p:sp>
        <p:nvSpPr>
          <p:cNvPr id="108" name="Google Shape;108;p18"/>
          <p:cNvSpPr txBox="1"/>
          <p:nvPr/>
        </p:nvSpPr>
        <p:spPr>
          <a:xfrm>
            <a:off x="3146850" y="4218425"/>
            <a:ext cx="2733900" cy="300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000">
                <a:solidFill>
                  <a:schemeClr val="accent1"/>
                </a:solidFill>
                <a:latin typeface="Economica"/>
                <a:ea typeface="Economica"/>
                <a:cs typeface="Economica"/>
                <a:sym typeface="Economica"/>
              </a:rPr>
              <a:t>Figure Eight</a:t>
            </a:r>
            <a:r>
              <a:rPr lang="en" sz="3000">
                <a:solidFill>
                  <a:schemeClr val="accent1"/>
                </a:solidFill>
                <a:latin typeface="Economica"/>
                <a:ea typeface="Economica"/>
                <a:cs typeface="Economica"/>
                <a:sym typeface="Economica"/>
              </a:rPr>
              <a:t> Knot</a:t>
            </a:r>
            <a:endParaRPr sz="3000">
              <a:solidFill>
                <a:schemeClr val="accent1"/>
              </a:solidFill>
              <a:latin typeface="Economica"/>
              <a:ea typeface="Economica"/>
              <a:cs typeface="Economica"/>
              <a:sym typeface="Economica"/>
            </a:endParaRPr>
          </a:p>
        </p:txBody>
      </p:sp>
      <p:sp>
        <p:nvSpPr>
          <p:cNvPr id="109" name="Google Shape;109;p18"/>
          <p:cNvSpPr txBox="1"/>
          <p:nvPr/>
        </p:nvSpPr>
        <p:spPr>
          <a:xfrm>
            <a:off x="5974775" y="4218425"/>
            <a:ext cx="2733300" cy="300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000">
                <a:solidFill>
                  <a:schemeClr val="accent1"/>
                </a:solidFill>
                <a:highlight>
                  <a:schemeClr val="lt1"/>
                </a:highlight>
                <a:latin typeface="Economica"/>
                <a:ea typeface="Economica"/>
                <a:cs typeface="Economica"/>
                <a:sym typeface="Economica"/>
              </a:rPr>
              <a:t>Bowline</a:t>
            </a:r>
            <a:endParaRPr sz="3000">
              <a:solidFill>
                <a:schemeClr val="accent1"/>
              </a:solidFill>
              <a:highlight>
                <a:schemeClr val="lt1"/>
              </a:highlight>
              <a:latin typeface="Economica"/>
              <a:ea typeface="Economica"/>
              <a:cs typeface="Economica"/>
              <a:sym typeface="Economica"/>
            </a:endParaRPr>
          </a:p>
        </p:txBody>
      </p:sp>
      <p:pic>
        <p:nvPicPr>
          <p:cNvPr id="110" name="Google Shape;110;p18" title="reef (online-audio-converter.com).mp3">
            <a:hlinkClick r:id="rId9"/>
          </p:cNvPr>
          <p:cNvPicPr preferRelativeResize="0"/>
          <p:nvPr/>
        </p:nvPicPr>
        <p:blipFill>
          <a:blip r:embed="rId10">
            <a:alphaModFix/>
          </a:blip>
          <a:stretch>
            <a:fillRect/>
          </a:stretch>
        </p:blipFill>
        <p:spPr>
          <a:xfrm>
            <a:off x="600200" y="4324694"/>
            <a:ext cx="457200" cy="457200"/>
          </a:xfrm>
          <a:prstGeom prst="rect">
            <a:avLst/>
          </a:prstGeom>
          <a:noFill/>
          <a:ln>
            <a:noFill/>
          </a:ln>
        </p:spPr>
      </p:pic>
      <p:pic>
        <p:nvPicPr>
          <p:cNvPr id="111" name="Google Shape;111;p18" title="figure eight (online-audio-converter.com).mp3">
            <a:hlinkClick r:id="rId11"/>
          </p:cNvPr>
          <p:cNvPicPr preferRelativeResize="0"/>
          <p:nvPr/>
        </p:nvPicPr>
        <p:blipFill>
          <a:blip r:embed="rId10">
            <a:alphaModFix/>
          </a:blip>
          <a:stretch>
            <a:fillRect/>
          </a:stretch>
        </p:blipFill>
        <p:spPr>
          <a:xfrm>
            <a:off x="3003425" y="4324700"/>
            <a:ext cx="457200" cy="457200"/>
          </a:xfrm>
          <a:prstGeom prst="rect">
            <a:avLst/>
          </a:prstGeom>
          <a:noFill/>
          <a:ln>
            <a:noFill/>
          </a:ln>
        </p:spPr>
      </p:pic>
      <p:pic>
        <p:nvPicPr>
          <p:cNvPr id="112" name="Google Shape;112;p18" title="bowline (online-audio-converter.com).mp3">
            <a:hlinkClick r:id="rId12"/>
          </p:cNvPr>
          <p:cNvPicPr preferRelativeResize="0"/>
          <p:nvPr/>
        </p:nvPicPr>
        <p:blipFill>
          <a:blip r:embed="rId10">
            <a:alphaModFix/>
          </a:blip>
          <a:stretch>
            <a:fillRect/>
          </a:stretch>
        </p:blipFill>
        <p:spPr>
          <a:xfrm>
            <a:off x="6367400" y="4324700"/>
            <a:ext cx="457200" cy="457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9"/>
          <p:cNvSpPr txBox="1"/>
          <p:nvPr>
            <p:ph type="title"/>
          </p:nvPr>
        </p:nvSpPr>
        <p:spPr>
          <a:xfrm>
            <a:off x="265475" y="2083200"/>
            <a:ext cx="4045200" cy="893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Portuguese Sennit</a:t>
            </a:r>
            <a:endParaRPr/>
          </a:p>
        </p:txBody>
      </p:sp>
      <p:sp>
        <p:nvSpPr>
          <p:cNvPr id="118" name="Google Shape;118;p1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Times New Roman"/>
                <a:ea typeface="Times New Roman"/>
                <a:cs typeface="Times New Roman"/>
                <a:sym typeface="Times New Roman"/>
              </a:rPr>
              <a:t>The Portuguese Sennit is made up of a series of half knots. It is often used for decoration purposes, such as lanyards, keychains, and boatswain belts.</a:t>
            </a:r>
            <a:endParaRPr>
              <a:latin typeface="Times New Roman"/>
              <a:ea typeface="Times New Roman"/>
              <a:cs typeface="Times New Roman"/>
              <a:sym typeface="Times New Roman"/>
            </a:endParaRPr>
          </a:p>
          <a:p>
            <a:pPr indent="0" lvl="0" marL="0" rtl="0" algn="l">
              <a:spcBef>
                <a:spcPts val="1600"/>
              </a:spcBef>
              <a:spcAft>
                <a:spcPts val="1600"/>
              </a:spcAft>
              <a:buNone/>
            </a:pPr>
            <a:r>
              <a:rPr lang="en">
                <a:latin typeface="Times New Roman"/>
                <a:ea typeface="Times New Roman"/>
                <a:cs typeface="Times New Roman"/>
                <a:sym typeface="Times New Roman"/>
              </a:rPr>
              <a:t>The concept may be challenging to understand as it is considered Phase Four material. If you have any questions, feel free to message CPO2 Pinto.</a:t>
            </a:r>
            <a:endParaRPr>
              <a:latin typeface="Times New Roman"/>
              <a:ea typeface="Times New Roman"/>
              <a:cs typeface="Times New Roman"/>
              <a:sym typeface="Times New Roman"/>
            </a:endParaRPr>
          </a:p>
        </p:txBody>
      </p:sp>
      <p:pic>
        <p:nvPicPr>
          <p:cNvPr id="119" name="Google Shape;119;p19"/>
          <p:cNvPicPr preferRelativeResize="0"/>
          <p:nvPr/>
        </p:nvPicPr>
        <p:blipFill>
          <a:blip r:embed="rId3">
            <a:alphaModFix/>
          </a:blip>
          <a:stretch>
            <a:fillRect/>
          </a:stretch>
        </p:blipFill>
        <p:spPr>
          <a:xfrm>
            <a:off x="265475" y="116275"/>
            <a:ext cx="2638425" cy="1733550"/>
          </a:xfrm>
          <a:prstGeom prst="rect">
            <a:avLst/>
          </a:prstGeom>
          <a:noFill/>
          <a:ln>
            <a:noFill/>
          </a:ln>
        </p:spPr>
      </p:pic>
      <p:pic>
        <p:nvPicPr>
          <p:cNvPr id="120" name="Google Shape;120;p19"/>
          <p:cNvPicPr preferRelativeResize="0"/>
          <p:nvPr/>
        </p:nvPicPr>
        <p:blipFill>
          <a:blip r:embed="rId4">
            <a:alphaModFix/>
          </a:blip>
          <a:stretch>
            <a:fillRect/>
          </a:stretch>
        </p:blipFill>
        <p:spPr>
          <a:xfrm>
            <a:off x="2144688" y="2938213"/>
            <a:ext cx="2314575" cy="19716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accent1"/>
                </a:solidFill>
              </a:rPr>
              <a:t>Portuguese Sennit</a:t>
            </a:r>
            <a:endParaRPr>
              <a:solidFill>
                <a:schemeClr val="accent1"/>
              </a:solidFill>
            </a:endParaRPr>
          </a:p>
        </p:txBody>
      </p:sp>
      <p:sp>
        <p:nvSpPr>
          <p:cNvPr id="126" name="Google Shape;126;p20"/>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lang="en" sz="1500">
                <a:solidFill>
                  <a:schemeClr val="accent1"/>
                </a:solidFill>
                <a:latin typeface="Times New Roman"/>
                <a:ea typeface="Times New Roman"/>
                <a:cs typeface="Times New Roman"/>
                <a:sym typeface="Times New Roman"/>
              </a:rPr>
              <a:t>The Sennit is made using the following method:</a:t>
            </a:r>
            <a:endParaRPr sz="1500">
              <a:solidFill>
                <a:schemeClr val="accent1"/>
              </a:solidFill>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accent1"/>
                </a:solidFill>
                <a:latin typeface="Times New Roman"/>
                <a:ea typeface="Times New Roman"/>
                <a:cs typeface="Times New Roman"/>
                <a:sym typeface="Times New Roman"/>
              </a:rPr>
              <a:t>1. </a:t>
            </a:r>
            <a:r>
              <a:rPr lang="en" sz="1200">
                <a:latin typeface="Times New Roman"/>
                <a:ea typeface="Times New Roman"/>
                <a:cs typeface="Times New Roman"/>
                <a:sym typeface="Times New Roman"/>
              </a:rPr>
              <a:t> Pass a doubled line through a ring or foundation and lay the lines flat. Label the line on the left Line A and the line on the right Line B. The two centre lines will form the core of the sennit. </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accent1"/>
                </a:solidFill>
                <a:latin typeface="Times New Roman"/>
                <a:ea typeface="Times New Roman"/>
                <a:cs typeface="Times New Roman"/>
                <a:sym typeface="Times New Roman"/>
              </a:rPr>
              <a:t>2.</a:t>
            </a:r>
            <a:r>
              <a:rPr lang="en" sz="1200">
                <a:latin typeface="Times New Roman"/>
                <a:ea typeface="Times New Roman"/>
                <a:cs typeface="Times New Roman"/>
                <a:sym typeface="Times New Roman"/>
              </a:rPr>
              <a:t> Lay Line A across the core, from left to right and pass it under Line B.</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accent1"/>
                </a:solidFill>
                <a:latin typeface="Times New Roman"/>
                <a:ea typeface="Times New Roman"/>
                <a:cs typeface="Times New Roman"/>
                <a:sym typeface="Times New Roman"/>
              </a:rPr>
              <a:t>3.</a:t>
            </a:r>
            <a:r>
              <a:rPr lang="en" sz="1200">
                <a:latin typeface="Times New Roman"/>
                <a:ea typeface="Times New Roman"/>
                <a:cs typeface="Times New Roman"/>
                <a:sym typeface="Times New Roman"/>
              </a:rPr>
              <a:t> Pass Line B under the core and up between the core and Line A on the left.</a:t>
            </a:r>
            <a:endParaRPr sz="1200">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 sz="1200">
                <a:solidFill>
                  <a:schemeClr val="accent1"/>
                </a:solidFill>
                <a:latin typeface="Times New Roman"/>
                <a:ea typeface="Times New Roman"/>
                <a:cs typeface="Times New Roman"/>
                <a:sym typeface="Times New Roman"/>
              </a:rPr>
              <a:t>4.</a:t>
            </a:r>
            <a:r>
              <a:rPr lang="en" sz="1200">
                <a:latin typeface="Times New Roman"/>
                <a:ea typeface="Times New Roman"/>
                <a:cs typeface="Times New Roman"/>
                <a:sym typeface="Times New Roman"/>
              </a:rPr>
              <a:t> Pull both lines tight, ensuring the core is kept flat. This will form a half knot.</a:t>
            </a:r>
            <a:endParaRPr sz="1200">
              <a:latin typeface="Times New Roman"/>
              <a:ea typeface="Times New Roman"/>
              <a:cs typeface="Times New Roman"/>
              <a:sym typeface="Times New Roman"/>
            </a:endParaRPr>
          </a:p>
          <a:p>
            <a:pPr indent="0" lvl="0" marL="0" rtl="0" algn="l">
              <a:spcBef>
                <a:spcPts val="1200"/>
              </a:spcBef>
              <a:spcAft>
                <a:spcPts val="1600"/>
              </a:spcAft>
              <a:buNone/>
            </a:pPr>
            <a:r>
              <a:t/>
            </a:r>
            <a:endParaRPr/>
          </a:p>
        </p:txBody>
      </p:sp>
      <p:sp>
        <p:nvSpPr>
          <p:cNvPr id="127" name="Google Shape;127;p20"/>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lang="en" sz="1500">
                <a:solidFill>
                  <a:schemeClr val="accent1"/>
                </a:solidFill>
                <a:latin typeface="Times New Roman"/>
                <a:ea typeface="Times New Roman"/>
                <a:cs typeface="Times New Roman"/>
                <a:sym typeface="Times New Roman"/>
              </a:rPr>
              <a:t>To make a twisted Portuguese Sennit, skip to Step </a:t>
            </a:r>
            <a:endParaRPr sz="1500">
              <a:solidFill>
                <a:schemeClr val="accent1"/>
              </a:solidFill>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accent1"/>
                </a:solidFill>
                <a:latin typeface="Times New Roman"/>
                <a:ea typeface="Times New Roman"/>
                <a:cs typeface="Times New Roman"/>
                <a:sym typeface="Times New Roman"/>
              </a:rPr>
              <a:t>5.</a:t>
            </a:r>
            <a:r>
              <a:rPr lang="en" sz="1200">
                <a:latin typeface="Times New Roman"/>
                <a:ea typeface="Times New Roman"/>
                <a:cs typeface="Times New Roman"/>
                <a:sym typeface="Times New Roman"/>
              </a:rPr>
              <a:t> To make a </a:t>
            </a:r>
            <a:r>
              <a:rPr b="1" lang="en" sz="1200">
                <a:latin typeface="Times New Roman"/>
                <a:ea typeface="Times New Roman"/>
                <a:cs typeface="Times New Roman"/>
                <a:sym typeface="Times New Roman"/>
              </a:rPr>
              <a:t>flat</a:t>
            </a:r>
            <a:r>
              <a:rPr lang="en" sz="1200">
                <a:latin typeface="Times New Roman"/>
                <a:ea typeface="Times New Roman"/>
                <a:cs typeface="Times New Roman"/>
                <a:sym typeface="Times New Roman"/>
              </a:rPr>
              <a:t> Portuguese Sennit, form square knots by keeping Line A on top of the core as Steps 2–4 are repeated from the opposite direction. Continue repeating and alternating direction until the desired length is attained. Skip to Step 7. </a:t>
            </a:r>
            <a:endParaRPr sz="1200">
              <a:latin typeface="Times New Roman"/>
              <a:ea typeface="Times New Roman"/>
              <a:cs typeface="Times New Roman"/>
              <a:sym typeface="Times New Roman"/>
            </a:endParaRPr>
          </a:p>
          <a:p>
            <a:pPr indent="0" lvl="0" marL="0" rtl="0" algn="l">
              <a:spcBef>
                <a:spcPts val="1200"/>
              </a:spcBef>
              <a:spcAft>
                <a:spcPts val="0"/>
              </a:spcAft>
              <a:buNone/>
            </a:pPr>
            <a:r>
              <a:rPr lang="en" sz="1200">
                <a:solidFill>
                  <a:schemeClr val="accent1"/>
                </a:solidFill>
                <a:latin typeface="Times New Roman"/>
                <a:ea typeface="Times New Roman"/>
                <a:cs typeface="Times New Roman"/>
                <a:sym typeface="Times New Roman"/>
              </a:rPr>
              <a:t>6.</a:t>
            </a:r>
            <a:r>
              <a:rPr lang="en" sz="1200">
                <a:latin typeface="Times New Roman"/>
                <a:ea typeface="Times New Roman"/>
                <a:cs typeface="Times New Roman"/>
                <a:sym typeface="Times New Roman"/>
              </a:rPr>
              <a:t> To make a </a:t>
            </a:r>
            <a:r>
              <a:rPr b="1" lang="en" sz="1200">
                <a:latin typeface="Times New Roman"/>
                <a:ea typeface="Times New Roman"/>
                <a:cs typeface="Times New Roman"/>
                <a:sym typeface="Times New Roman"/>
              </a:rPr>
              <a:t>twisted</a:t>
            </a:r>
            <a:r>
              <a:rPr lang="en" sz="1200">
                <a:latin typeface="Times New Roman"/>
                <a:ea typeface="Times New Roman"/>
                <a:cs typeface="Times New Roman"/>
                <a:sym typeface="Times New Roman"/>
              </a:rPr>
              <a:t> Portuguese Sennit,  Steps 2–4 are repeated with the half knots tied in the same direction. If a twist to the right is desired, keep the left side line on top of the core. If a twist to the left is desired, keep the right side line on top of the core. Continue until the desired length is obtained.</a:t>
            </a:r>
            <a:endParaRPr sz="1200">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 sz="1200">
                <a:solidFill>
                  <a:schemeClr val="accent1"/>
                </a:solidFill>
                <a:latin typeface="Times New Roman"/>
                <a:ea typeface="Times New Roman"/>
                <a:cs typeface="Times New Roman"/>
                <a:sym typeface="Times New Roman"/>
              </a:rPr>
              <a:t>7.</a:t>
            </a:r>
            <a:r>
              <a:rPr lang="en" sz="1200">
                <a:latin typeface="Times New Roman"/>
                <a:ea typeface="Times New Roman"/>
                <a:cs typeface="Times New Roman"/>
                <a:sym typeface="Times New Roman"/>
              </a:rPr>
              <a:t> Finish the Portuguese Sennit off by cutting the lines flush to the knots. </a:t>
            </a:r>
            <a:endParaRPr sz="1200">
              <a:latin typeface="Times New Roman"/>
              <a:ea typeface="Times New Roman"/>
              <a:cs typeface="Times New Roman"/>
              <a:sym typeface="Times New Roman"/>
            </a:endParaRPr>
          </a:p>
          <a:p>
            <a:pPr indent="0" lvl="0" marL="0" rtl="0" algn="l">
              <a:spcBef>
                <a:spcPts val="1200"/>
              </a:spcBef>
              <a:spcAft>
                <a:spcPts val="1600"/>
              </a:spcAft>
              <a:buNone/>
            </a:pPr>
            <a:r>
              <a:t/>
            </a:r>
            <a:endParaRPr/>
          </a:p>
        </p:txBody>
      </p:sp>
      <p:sp>
        <p:nvSpPr>
          <p:cNvPr id="128" name="Google Shape;128;p20"/>
          <p:cNvSpPr txBox="1"/>
          <p:nvPr/>
        </p:nvSpPr>
        <p:spPr>
          <a:xfrm>
            <a:off x="8685400" y="1382900"/>
            <a:ext cx="373800" cy="35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chemeClr val="accent1"/>
                </a:solidFill>
                <a:latin typeface="Times New Roman"/>
                <a:ea typeface="Times New Roman"/>
                <a:cs typeface="Times New Roman"/>
                <a:sym typeface="Times New Roman"/>
              </a:rPr>
              <a:t>6;</a:t>
            </a:r>
            <a:endParaRPr sz="1500">
              <a:solidFill>
                <a:schemeClr val="accent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1"/>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accent1"/>
                </a:solidFill>
              </a:rPr>
              <a:t>Video Demonstration</a:t>
            </a:r>
            <a:endParaRPr>
              <a:solidFill>
                <a:schemeClr val="accent1"/>
              </a:solidFill>
            </a:endParaRPr>
          </a:p>
        </p:txBody>
      </p:sp>
      <p:pic>
        <p:nvPicPr>
          <p:cNvPr id="134" name="Google Shape;134;p21" title="Portuguese sennit">
            <a:hlinkClick r:id="rId3"/>
          </p:cNvPr>
          <p:cNvPicPr preferRelativeResize="0"/>
          <p:nvPr/>
        </p:nvPicPr>
        <p:blipFill>
          <a:blip r:embed="rId4">
            <a:alphaModFix/>
          </a:blip>
          <a:stretch>
            <a:fillRect/>
          </a:stretch>
        </p:blipFill>
        <p:spPr>
          <a:xfrm>
            <a:off x="5672675" y="0"/>
            <a:ext cx="3471326" cy="5143500"/>
          </a:xfrm>
          <a:prstGeom prst="rect">
            <a:avLst/>
          </a:prstGeom>
          <a:noFill/>
          <a:ln>
            <a:noFill/>
          </a:ln>
        </p:spPr>
      </p:pic>
      <p:pic>
        <p:nvPicPr>
          <p:cNvPr id="135" name="Google Shape;135;p21" title="portuguese sennit (online-audio-converter.com).mp3">
            <a:hlinkClick r:id="rId5"/>
          </p:cNvPr>
          <p:cNvPicPr preferRelativeResize="0"/>
          <p:nvPr/>
        </p:nvPicPr>
        <p:blipFill>
          <a:blip r:embed="rId6">
            <a:alphaModFix/>
          </a:blip>
          <a:stretch>
            <a:fillRect/>
          </a:stretch>
        </p:blipFill>
        <p:spPr>
          <a:xfrm>
            <a:off x="4572000" y="2270475"/>
            <a:ext cx="450150" cy="450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